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7" r:id="rId3"/>
    <p:sldId id="339" r:id="rId4"/>
    <p:sldId id="343" r:id="rId5"/>
    <p:sldId id="335" r:id="rId6"/>
    <p:sldId id="347" r:id="rId7"/>
    <p:sldId id="344" r:id="rId8"/>
    <p:sldId id="348" r:id="rId9"/>
    <p:sldId id="349" r:id="rId10"/>
    <p:sldId id="341" r:id="rId11"/>
    <p:sldId id="346" r:id="rId12"/>
    <p:sldId id="277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B77DD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3441" autoAdjust="0"/>
  </p:normalViewPr>
  <p:slideViewPr>
    <p:cSldViewPr>
      <p:cViewPr varScale="1">
        <p:scale>
          <a:sx n="61" d="100"/>
          <a:sy n="61" d="100"/>
        </p:scale>
        <p:origin x="16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04.05.2021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23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56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Jednotné místo pro poskytování informací</a:t>
            </a:r>
            <a:r>
              <a:rPr lang="cs-CZ" baseline="0" dirty="0" smtClean="0"/>
              <a:t> z oblasti územně plánovací činnosti. Kontinuální čtení všech úrovní dokumentací, průběžná aktualizace všech podkladů a jejich logicky provázaná standardizace (ÚAP, ÚPD, DTM….)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3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Novela zákona o zeměměřictví, stavebního</a:t>
            </a:r>
            <a:r>
              <a:rPr lang="cs-CZ" baseline="0" dirty="0" smtClean="0"/>
              <a:t> zákona, zákona o základních registrech a zákona o výkonu povolání autorizovaných arch. , ing. a techniků činných ve výstavbě</a:t>
            </a:r>
            <a:endParaRPr lang="cs-CZ" dirty="0" smtClean="0"/>
          </a:p>
          <a:p>
            <a:r>
              <a:rPr lang="cs-CZ" dirty="0" smtClean="0"/>
              <a:t>Nabytí</a:t>
            </a:r>
            <a:r>
              <a:rPr lang="cs-CZ" baseline="0" dirty="0" smtClean="0"/>
              <a:t> účinnosti – 12.3.2020, řada ustanovení – odložená účinnost (zejména k 1.7.2023)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2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24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0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5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831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267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Nadále budou 3 úrovně – národní, krajská a obecní (OÚ ORP)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801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83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hyperlink" Target="mailto:katerina.vrbova@mmr.cz" TargetMode="Externa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584176"/>
          </a:xfrm>
        </p:spPr>
        <p:txBody>
          <a:bodyPr/>
          <a:lstStyle/>
          <a:p>
            <a:r>
              <a:rPr lang="cs-CZ" sz="1800" b="1" dirty="0" smtClean="0"/>
              <a:t>Ing. Kateřina Vrbová, Ph.D.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Odbor územního </a:t>
            </a:r>
            <a:r>
              <a:rPr lang="cs-CZ" sz="1800" dirty="0" smtClean="0"/>
              <a:t>plánování MMR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283152" cy="2016224"/>
          </a:xfrm>
        </p:spPr>
        <p:txBody>
          <a:bodyPr/>
          <a:lstStyle/>
          <a:p>
            <a:r>
              <a:rPr lang="cs-CZ" dirty="0" smtClean="0"/>
              <a:t>Národní </a:t>
            </a:r>
            <a:r>
              <a:rPr lang="cs-CZ" dirty="0" err="1" smtClean="0"/>
              <a:t>geoportál</a:t>
            </a:r>
            <a:r>
              <a:rPr lang="cs-CZ" dirty="0" smtClean="0"/>
              <a:t> územního plánování</a:t>
            </a:r>
            <a:endParaRPr lang="en-US" dirty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09"/>
    </mc:Choice>
    <mc:Fallback>
      <p:transition spd="slow" advTm="12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16016" y="47667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99"/>
                </a:solidFill>
              </a:rPr>
              <a:t>DSŘÚP benefity pro územní plánování</a:t>
            </a:r>
            <a:endParaRPr lang="cs-CZ" dirty="0">
              <a:solidFill>
                <a:srgbClr val="00AF3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680582"/>
            <a:ext cx="748902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Data do NGÚP bude vkládat pořizovatel </a:t>
            </a:r>
          </a:p>
          <a:p>
            <a:endParaRPr lang="cs-CZ" sz="2400" dirty="0" smtClean="0"/>
          </a:p>
          <a:p>
            <a:r>
              <a:rPr lang="cs-CZ" sz="2400" dirty="0" smtClean="0"/>
              <a:t>Odevzdává se SČF – </a:t>
            </a:r>
            <a:r>
              <a:rPr lang="cs-CZ" sz="2400" dirty="0" err="1" smtClean="0"/>
              <a:t>pdf</a:t>
            </a:r>
            <a:r>
              <a:rPr lang="cs-CZ" sz="2400" dirty="0" smtClean="0"/>
              <a:t>, rastrové obrázky usazené, vektorová data</a:t>
            </a:r>
          </a:p>
          <a:p>
            <a:endParaRPr lang="cs-CZ" sz="2400" dirty="0" smtClean="0"/>
          </a:p>
          <a:p>
            <a:r>
              <a:rPr lang="cs-CZ" sz="2400" dirty="0" smtClean="0"/>
              <a:t>„Informační kontejner“</a:t>
            </a:r>
          </a:p>
          <a:p>
            <a:pPr marL="285750" indent="-28575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sdružuje všechny el. dokumenty v rámci jedné dokumentace</a:t>
            </a:r>
          </a:p>
          <a:p>
            <a:pPr marL="285750" indent="-28575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je opatřen el. certifikátem</a:t>
            </a:r>
          </a:p>
          <a:p>
            <a:pPr marL="285750" indent="-285750">
              <a:spcBef>
                <a:spcPts val="6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400" dirty="0" smtClean="0"/>
              <a:t>záruka identifikace obsahu PDF a vektorových dat</a:t>
            </a:r>
          </a:p>
          <a:p>
            <a:pPr indent="2514600">
              <a:spcBef>
                <a:spcPts val="1200"/>
              </a:spcBef>
              <a:buClr>
                <a:srgbClr val="000099"/>
              </a:buClr>
            </a:pPr>
            <a:r>
              <a:rPr lang="cs-CZ" sz="2800" dirty="0" smtClean="0">
                <a:solidFill>
                  <a:srgbClr val="000099"/>
                </a:solidFill>
              </a:rPr>
              <a:t>Garantovaná prostorová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611560" y="1157362"/>
            <a:ext cx="6519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0099"/>
                </a:solidFill>
              </a:rPr>
              <a:t>Elektronická dokumentace - analogie</a:t>
            </a:r>
            <a:endParaRPr lang="cs-CZ" sz="2800" b="1" dirty="0">
              <a:solidFill>
                <a:srgbClr val="000099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1979712" y="5805264"/>
            <a:ext cx="978408" cy="2686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85"/>
    </mc:Choice>
    <mc:Fallback>
      <p:transition spd="slow" advTm="35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179512" y="1340768"/>
            <a:ext cx="8640960" cy="51125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cs-CZ" sz="2800" dirty="0"/>
          </a:p>
          <a:p>
            <a:pPr marL="0" indent="0">
              <a:buNone/>
            </a:pPr>
            <a:endParaRPr lang="cs-CZ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4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95536" y="1196752"/>
            <a:ext cx="80648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800" b="1" dirty="0" smtClean="0">
                <a:solidFill>
                  <a:srgbClr val="000099"/>
                </a:solidFill>
              </a:rPr>
              <a:t>Provázaný systém informací o území</a:t>
            </a:r>
            <a:endParaRPr lang="cs-CZ" sz="2800" b="1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cs-CZ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cs-CZ" dirty="0"/>
          </a:p>
          <a:p>
            <a:pPr indent="85725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cs-CZ" dirty="0"/>
          </a:p>
          <a:p>
            <a:pPr indent="85725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endParaRPr lang="cs-CZ" dirty="0"/>
          </a:p>
          <a:p>
            <a:pPr indent="85725"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dirty="0" smtClean="0"/>
              <a:t>Vývoj nástrojů pro:</a:t>
            </a:r>
            <a:endParaRPr lang="cs-CZ" dirty="0"/>
          </a:p>
          <a:p>
            <a:pPr marL="714375" indent="-357188">
              <a:buFont typeface="Wingdings" panose="05000000000000000000" pitchFamily="2" charset="2"/>
              <a:buChar char="§"/>
            </a:pPr>
            <a:r>
              <a:rPr lang="cs-CZ" dirty="0"/>
              <a:t>tvorbu dat</a:t>
            </a:r>
          </a:p>
          <a:p>
            <a:pPr marL="714375" indent="-357188">
              <a:buFont typeface="Wingdings" panose="05000000000000000000" pitchFamily="2" charset="2"/>
              <a:buChar char="§"/>
            </a:pPr>
            <a:r>
              <a:rPr lang="cs-CZ" dirty="0"/>
              <a:t>uložení dat</a:t>
            </a:r>
          </a:p>
          <a:p>
            <a:pPr marL="714375" indent="-357188">
              <a:buFont typeface="Wingdings" panose="05000000000000000000" pitchFamily="2" charset="2"/>
              <a:buChar char="§"/>
            </a:pPr>
            <a:r>
              <a:rPr lang="cs-CZ" dirty="0"/>
              <a:t>interpretaci dat		</a:t>
            </a:r>
            <a:r>
              <a:rPr lang="cs-CZ" sz="2000" b="1" dirty="0">
                <a:solidFill>
                  <a:srgbClr val="000099"/>
                </a:solidFill>
              </a:rPr>
              <a:t>	</a:t>
            </a:r>
          </a:p>
          <a:p>
            <a:pPr marL="714375" indent="-357188">
              <a:buFont typeface="Wingdings" panose="05000000000000000000" pitchFamily="2" charset="2"/>
              <a:buChar char="§"/>
            </a:pPr>
            <a:r>
              <a:rPr lang="cs-CZ" dirty="0"/>
              <a:t>sdílení dat</a:t>
            </a:r>
          </a:p>
          <a:p>
            <a:pPr marL="714375" indent="-357188">
              <a:buFont typeface="Wingdings" panose="05000000000000000000" pitchFamily="2" charset="2"/>
              <a:buChar char="§"/>
            </a:pPr>
            <a:r>
              <a:rPr lang="cs-CZ" dirty="0"/>
              <a:t>zabezpečení dat</a:t>
            </a:r>
            <a:endParaRPr lang="cs-CZ" sz="2000" dirty="0"/>
          </a:p>
        </p:txBody>
      </p:sp>
      <p:sp>
        <p:nvSpPr>
          <p:cNvPr id="7" name="Obdélník 6"/>
          <p:cNvSpPr/>
          <p:nvPr/>
        </p:nvSpPr>
        <p:spPr>
          <a:xfrm>
            <a:off x="568708" y="1948156"/>
            <a:ext cx="3528392" cy="170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800" dirty="0" smtClean="0"/>
              <a:t>Aktuální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800" dirty="0" smtClean="0"/>
              <a:t>Závazná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800" dirty="0" smtClean="0"/>
              <a:t>Interoperabilní data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4932743" y="1945079"/>
            <a:ext cx="3528392" cy="170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800" dirty="0" smtClean="0"/>
              <a:t>Poskytování služeb</a:t>
            </a:r>
            <a:endParaRPr lang="cs-CZ" sz="2800" dirty="0"/>
          </a:p>
        </p:txBody>
      </p:sp>
      <p:sp>
        <p:nvSpPr>
          <p:cNvPr id="9" name="Dvojitá šipka 8"/>
          <p:cNvSpPr/>
          <p:nvPr/>
        </p:nvSpPr>
        <p:spPr>
          <a:xfrm>
            <a:off x="4257676" y="2596703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932743" y="4293096"/>
            <a:ext cx="3527689" cy="17003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</a:pPr>
            <a:r>
              <a:rPr lang="cs-CZ" sz="2600" b="1" dirty="0" smtClean="0">
                <a:solidFill>
                  <a:schemeClr val="tx1"/>
                </a:solidFill>
              </a:rPr>
              <a:t>KVALITNÍ PROJEKTOVÁNÍ A ROZHODOVÁNÍ</a:t>
            </a:r>
            <a:endParaRPr lang="cs-CZ" sz="260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44665" y="562517"/>
            <a:ext cx="997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VIZE</a:t>
            </a:r>
            <a:endParaRPr lang="cs-CZ" dirty="0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94"/>
    </mc:Choice>
    <mc:Fallback>
      <p:transition spd="slow" advTm="36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95536" y="1412776"/>
            <a:ext cx="8291264" cy="4968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 smtClean="0">
              <a:solidFill>
                <a:srgbClr val="000099"/>
              </a:solidFill>
            </a:endParaRPr>
          </a:p>
          <a:p>
            <a:endParaRPr lang="cs-CZ" dirty="0">
              <a:solidFill>
                <a:srgbClr val="000099"/>
              </a:solidFill>
            </a:endParaRPr>
          </a:p>
          <a:p>
            <a:endParaRPr lang="cs-CZ" dirty="0" smtClean="0">
              <a:solidFill>
                <a:srgbClr val="000099"/>
              </a:solidFill>
            </a:endParaRPr>
          </a:p>
          <a:p>
            <a:r>
              <a:rPr lang="cs-CZ" dirty="0" smtClean="0"/>
              <a:t>Děkuji za pozornost</a:t>
            </a:r>
          </a:p>
          <a:p>
            <a:endParaRPr lang="cs-CZ" sz="3600" dirty="0" smtClean="0">
              <a:solidFill>
                <a:srgbClr val="000099"/>
              </a:solidFill>
            </a:endParaRPr>
          </a:p>
          <a:p>
            <a:pPr fontAlgn="t"/>
            <a:r>
              <a:rPr lang="cs-CZ" sz="1800" dirty="0" smtClean="0">
                <a:solidFill>
                  <a:srgbClr val="00AF3F"/>
                </a:solidFill>
                <a:hlinkClick r:id="rId5"/>
              </a:rPr>
              <a:t>katerina.vrbova@mmr.cz</a:t>
            </a:r>
            <a:endParaRPr lang="cs-CZ" sz="1800" dirty="0">
              <a:solidFill>
                <a:srgbClr val="00AF3F"/>
              </a:solidFill>
            </a:endParaRPr>
          </a:p>
          <a:p>
            <a:pPr fontAlgn="t"/>
            <a:endParaRPr lang="cs-CZ" sz="1800" dirty="0" smtClean="0">
              <a:solidFill>
                <a:srgbClr val="00AF3F"/>
              </a:solidFill>
            </a:endParaRPr>
          </a:p>
          <a:p>
            <a:pPr fontAlgn="t"/>
            <a:endParaRPr lang="cs-CZ" sz="1800" dirty="0"/>
          </a:p>
          <a:p>
            <a:endParaRPr lang="cs-CZ" sz="3600" dirty="0" smtClean="0">
              <a:solidFill>
                <a:srgbClr val="000099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4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3"/>
    </mc:Choice>
    <mc:Fallback>
      <p:transition spd="slow" advTm="9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196752"/>
            <a:ext cx="8229600" cy="5400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>
                <a:solidFill>
                  <a:srgbClr val="000099"/>
                </a:solidFill>
              </a:rPr>
              <a:t>Zákon č. 47/2020 Sb. </a:t>
            </a:r>
            <a:r>
              <a:rPr lang="cs-CZ" sz="2400" b="1" dirty="0" smtClean="0">
                <a:solidFill>
                  <a:srgbClr val="000099"/>
                </a:solidFill>
              </a:rPr>
              <a:t>(novela zákona 200/1994 Sb., 183/2006 Sb., 111/2009 Sb. a 360/1992 Sb.)</a:t>
            </a:r>
          </a:p>
          <a:p>
            <a:r>
              <a:rPr lang="cs-CZ" sz="2400" dirty="0" smtClean="0"/>
              <a:t>s účinností k 1. 7. 2023 zavádí nový informační systém územního plánování (NGÚP) v gesci Ministerstva pro místní rozvoj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0099"/>
                </a:solidFill>
              </a:rPr>
              <a:t>Nový stavební zákon </a:t>
            </a:r>
            <a:r>
              <a:rPr lang="cs-CZ" sz="2400" b="1" dirty="0">
                <a:solidFill>
                  <a:srgbClr val="000099"/>
                </a:solidFill>
              </a:rPr>
              <a:t>(aktuálně projednává PS PČR)</a:t>
            </a:r>
          </a:p>
          <a:p>
            <a:r>
              <a:rPr lang="cs-CZ" sz="2400" dirty="0"/>
              <a:t>s </a:t>
            </a:r>
            <a:r>
              <a:rPr lang="cs-CZ" sz="2400" dirty="0" smtClean="0"/>
              <a:t>předpokládanou účinností </a:t>
            </a:r>
            <a:r>
              <a:rPr lang="cs-CZ" sz="2400" dirty="0"/>
              <a:t>k 1. 7. 2023 </a:t>
            </a:r>
            <a:r>
              <a:rPr lang="cs-CZ" sz="2400" dirty="0" smtClean="0"/>
              <a:t>a spuštěním informačního systému </a:t>
            </a:r>
            <a:r>
              <a:rPr lang="cs-CZ" sz="2400" dirty="0"/>
              <a:t>územního plánování (NGÚP) v gesci </a:t>
            </a:r>
            <a:r>
              <a:rPr lang="cs-CZ" sz="2400" dirty="0" smtClean="0"/>
              <a:t>Nejvyššího stavebního úřadu</a:t>
            </a:r>
          </a:p>
          <a:p>
            <a:endParaRPr lang="cs-CZ" sz="2400" dirty="0"/>
          </a:p>
          <a:p>
            <a:pPr marL="457200" lvl="1" indent="0">
              <a:buNone/>
            </a:pPr>
            <a:endParaRPr lang="cs-CZ" dirty="0"/>
          </a:p>
          <a:p>
            <a:endParaRPr lang="cs-CZ" b="1" dirty="0" smtClean="0">
              <a:solidFill>
                <a:srgbClr val="00B05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36296" y="620688"/>
            <a:ext cx="1518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dirty="0" smtClean="0">
                <a:solidFill>
                  <a:srgbClr val="000099"/>
                </a:solidFill>
              </a:rPr>
              <a:t>Legislativa</a:t>
            </a:r>
            <a:endParaRPr lang="cs-CZ" sz="2200" dirty="0">
              <a:solidFill>
                <a:srgbClr val="00AF3F"/>
              </a:solidFill>
            </a:endParaRP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93"/>
    </mc:Choice>
    <mc:Fallback>
      <p:transition spd="slow" advTm="22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 marL="0" lvl="1" indent="0">
              <a:buNone/>
            </a:pPr>
            <a:r>
              <a:rPr lang="cs-CZ" b="1" dirty="0" smtClean="0">
                <a:solidFill>
                  <a:srgbClr val="000099"/>
                </a:solidFill>
              </a:rPr>
              <a:t>Harmonogram realizace a financování</a:t>
            </a:r>
          </a:p>
          <a:p>
            <a:pPr marL="457200" lvl="1" indent="-457200"/>
            <a:r>
              <a:rPr lang="cs-CZ" dirty="0" smtClean="0"/>
              <a:t>financování bude zajištěno z IROP(94. výzva)– předpokládaná částka na NGÚP je 199 milionů Kč </a:t>
            </a:r>
          </a:p>
          <a:p>
            <a:pPr marL="457200" lvl="1" indent="-457200"/>
            <a:r>
              <a:rPr lang="cs-CZ" dirty="0" smtClean="0"/>
              <a:t>dokončena studie proveditelnosti – 09/2020</a:t>
            </a:r>
            <a:endParaRPr lang="cs-CZ" dirty="0"/>
          </a:p>
          <a:p>
            <a:pPr marL="457200" lvl="1" indent="-457200"/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robíhá příprava veřejné zakázky - 2021</a:t>
            </a:r>
          </a:p>
          <a:p>
            <a:pPr marL="457200" lvl="1" indent="-457200"/>
            <a:r>
              <a:rPr lang="cs-CZ" dirty="0" smtClean="0">
                <a:solidFill>
                  <a:srgbClr val="00AF3F"/>
                </a:solidFill>
              </a:rPr>
              <a:t>realizace IS vč. testovacího provozu – 2022-2023</a:t>
            </a:r>
          </a:p>
          <a:p>
            <a:pPr marL="457200" lvl="1" indent="-457200"/>
            <a:r>
              <a:rPr lang="cs-CZ" sz="2800" dirty="0" smtClean="0">
                <a:solidFill>
                  <a:srgbClr val="00AF3F"/>
                </a:solidFill>
              </a:rPr>
              <a:t>ostrý provoz – 1.7.2023</a:t>
            </a:r>
          </a:p>
          <a:p>
            <a:pPr marL="457200" lvl="1" indent="-457200"/>
            <a:endParaRPr lang="cs-CZ" sz="2800" dirty="0" smtClean="0"/>
          </a:p>
          <a:p>
            <a:pPr marL="457200" lvl="1" indent="-457200"/>
            <a:endParaRPr 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589358" y="548680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200" dirty="0" smtClean="0">
                <a:solidFill>
                  <a:srgbClr val="000099"/>
                </a:solidFill>
              </a:rPr>
              <a:t>Realizace</a:t>
            </a:r>
            <a:endParaRPr lang="cs-CZ" sz="2200" dirty="0">
              <a:solidFill>
                <a:srgbClr val="00AF3F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32"/>
    </mc:Choice>
    <mc:Fallback>
      <p:transition spd="slow" advTm="31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184576"/>
          </a:xfrm>
        </p:spPr>
        <p:txBody>
          <a:bodyPr/>
          <a:lstStyle/>
          <a:p>
            <a:pPr marL="0" lvl="1" indent="0">
              <a:buNone/>
            </a:pPr>
            <a:endParaRPr lang="cs-CZ" sz="2800" dirty="0" smtClean="0"/>
          </a:p>
          <a:p>
            <a:pPr marL="457200" lvl="1" indent="-457200"/>
            <a:endParaRPr 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589358" y="548680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200" dirty="0" smtClean="0">
                <a:solidFill>
                  <a:srgbClr val="000099"/>
                </a:solidFill>
              </a:rPr>
              <a:t>Uživatele/role</a:t>
            </a:r>
            <a:endParaRPr lang="cs-CZ" sz="2200" dirty="0">
              <a:solidFill>
                <a:srgbClr val="00AF3F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11999" y="13231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POŘIZOVATEL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2492273" y="2731635"/>
            <a:ext cx="41044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251906" y="331367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NGÚP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35796" y="170936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DOTČENÝ ORGÁN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75527" y="3915020"/>
            <a:ext cx="15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STAVEBNÍK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0653" y="3438947"/>
            <a:ext cx="102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OBEC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43202" y="5856776"/>
            <a:ext cx="113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OBČAN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5133" y="2777436"/>
            <a:ext cx="235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STAVEBNÍ ÚŘAD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135727" y="1303217"/>
            <a:ext cx="170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PROJEKTANT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07698" y="5036421"/>
            <a:ext cx="165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ODBORNÁ VEŘEJNOST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651266" y="5604401"/>
            <a:ext cx="188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ZÁSTUPCE VEŘEJNOSTI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943907" y="577684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OPRÁVNĚNÝ INVESTOR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71229" y="1743260"/>
            <a:ext cx="141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ŽADATEL</a:t>
            </a:r>
            <a:endParaRPr lang="cs-CZ" dirty="0">
              <a:solidFill>
                <a:srgbClr val="000099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276988" y="4792239"/>
            <a:ext cx="118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KRAJ</a:t>
            </a:r>
            <a:endParaRPr lang="cs-CZ" dirty="0">
              <a:solidFill>
                <a:srgbClr val="000099"/>
              </a:solidFill>
            </a:endParaRPr>
          </a:p>
        </p:txBody>
      </p:sp>
      <p:grpSp>
        <p:nvGrpSpPr>
          <p:cNvPr id="47" name="Google Shape;386;p38"/>
          <p:cNvGrpSpPr/>
          <p:nvPr/>
        </p:nvGrpSpPr>
        <p:grpSpPr>
          <a:xfrm>
            <a:off x="5130032" y="4792548"/>
            <a:ext cx="573646" cy="924035"/>
            <a:chOff x="2446425" y="1033300"/>
            <a:chExt cx="1176650" cy="1710350"/>
          </a:xfrm>
        </p:grpSpPr>
        <p:sp>
          <p:nvSpPr>
            <p:cNvPr id="48" name="Google Shape;387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8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9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0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1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2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393;p38"/>
          <p:cNvGrpSpPr/>
          <p:nvPr/>
        </p:nvGrpSpPr>
        <p:grpSpPr>
          <a:xfrm>
            <a:off x="4169547" y="4859933"/>
            <a:ext cx="543309" cy="892980"/>
            <a:chOff x="2446425" y="1033300"/>
            <a:chExt cx="1176650" cy="1710350"/>
          </a:xfrm>
        </p:grpSpPr>
        <p:sp>
          <p:nvSpPr>
            <p:cNvPr id="55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93;p38"/>
          <p:cNvGrpSpPr/>
          <p:nvPr/>
        </p:nvGrpSpPr>
        <p:grpSpPr>
          <a:xfrm>
            <a:off x="3070092" y="4694073"/>
            <a:ext cx="588772" cy="937027"/>
            <a:chOff x="2446425" y="1033300"/>
            <a:chExt cx="1176650" cy="1710350"/>
          </a:xfrm>
        </p:grpSpPr>
        <p:sp>
          <p:nvSpPr>
            <p:cNvPr id="62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400;p38"/>
          <p:cNvGrpSpPr/>
          <p:nvPr/>
        </p:nvGrpSpPr>
        <p:grpSpPr>
          <a:xfrm flipH="1">
            <a:off x="6067583" y="4443695"/>
            <a:ext cx="589093" cy="966154"/>
            <a:chOff x="2446425" y="1033300"/>
            <a:chExt cx="1176650" cy="1710350"/>
          </a:xfrm>
        </p:grpSpPr>
        <p:sp>
          <p:nvSpPr>
            <p:cNvPr id="69" name="Google Shape;401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2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3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4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05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06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400;p38"/>
          <p:cNvGrpSpPr/>
          <p:nvPr/>
        </p:nvGrpSpPr>
        <p:grpSpPr>
          <a:xfrm flipH="1">
            <a:off x="6779599" y="3555212"/>
            <a:ext cx="589093" cy="966154"/>
            <a:chOff x="2446425" y="1033300"/>
            <a:chExt cx="1176650" cy="1710350"/>
          </a:xfrm>
        </p:grpSpPr>
        <p:sp>
          <p:nvSpPr>
            <p:cNvPr id="76" name="Google Shape;401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02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3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4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5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6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400;p38"/>
          <p:cNvGrpSpPr/>
          <p:nvPr/>
        </p:nvGrpSpPr>
        <p:grpSpPr>
          <a:xfrm flipH="1">
            <a:off x="6549950" y="2531708"/>
            <a:ext cx="589093" cy="966154"/>
            <a:chOff x="2446425" y="1033300"/>
            <a:chExt cx="1176650" cy="1710350"/>
          </a:xfrm>
        </p:grpSpPr>
        <p:sp>
          <p:nvSpPr>
            <p:cNvPr id="83" name="Google Shape;401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2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3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4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5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6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393;p38"/>
          <p:cNvGrpSpPr/>
          <p:nvPr/>
        </p:nvGrpSpPr>
        <p:grpSpPr>
          <a:xfrm>
            <a:off x="1651266" y="3195142"/>
            <a:ext cx="588772" cy="937027"/>
            <a:chOff x="2446425" y="1033300"/>
            <a:chExt cx="1176650" cy="1710350"/>
          </a:xfrm>
        </p:grpSpPr>
        <p:sp>
          <p:nvSpPr>
            <p:cNvPr id="90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393;p38"/>
          <p:cNvGrpSpPr/>
          <p:nvPr/>
        </p:nvGrpSpPr>
        <p:grpSpPr>
          <a:xfrm>
            <a:off x="4186102" y="1711867"/>
            <a:ext cx="588772" cy="937027"/>
            <a:chOff x="2446425" y="1033300"/>
            <a:chExt cx="1176650" cy="1710350"/>
          </a:xfrm>
        </p:grpSpPr>
        <p:sp>
          <p:nvSpPr>
            <p:cNvPr id="104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393;p38"/>
          <p:cNvGrpSpPr/>
          <p:nvPr/>
        </p:nvGrpSpPr>
        <p:grpSpPr>
          <a:xfrm>
            <a:off x="2944009" y="1936652"/>
            <a:ext cx="588772" cy="937027"/>
            <a:chOff x="2446425" y="1033300"/>
            <a:chExt cx="1176650" cy="1710350"/>
          </a:xfrm>
        </p:grpSpPr>
        <p:sp>
          <p:nvSpPr>
            <p:cNvPr id="111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rgbClr val="EB7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rgbClr val="EB7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393;p38"/>
          <p:cNvGrpSpPr/>
          <p:nvPr/>
        </p:nvGrpSpPr>
        <p:grpSpPr>
          <a:xfrm>
            <a:off x="2164679" y="4187082"/>
            <a:ext cx="588772" cy="937027"/>
            <a:chOff x="2446425" y="1033300"/>
            <a:chExt cx="1176650" cy="1710350"/>
          </a:xfrm>
        </p:grpSpPr>
        <p:sp>
          <p:nvSpPr>
            <p:cNvPr id="125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400;p38"/>
          <p:cNvGrpSpPr/>
          <p:nvPr/>
        </p:nvGrpSpPr>
        <p:grpSpPr>
          <a:xfrm flipH="1">
            <a:off x="5883046" y="2080570"/>
            <a:ext cx="589093" cy="966154"/>
            <a:chOff x="2446425" y="1033300"/>
            <a:chExt cx="1176650" cy="1710350"/>
          </a:xfrm>
        </p:grpSpPr>
        <p:sp>
          <p:nvSpPr>
            <p:cNvPr id="132" name="Google Shape;401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2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03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04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05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06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393;p38"/>
          <p:cNvGrpSpPr/>
          <p:nvPr/>
        </p:nvGrpSpPr>
        <p:grpSpPr>
          <a:xfrm>
            <a:off x="2066293" y="2321919"/>
            <a:ext cx="588772" cy="937027"/>
            <a:chOff x="2446425" y="1033300"/>
            <a:chExt cx="1176650" cy="1710350"/>
          </a:xfrm>
        </p:grpSpPr>
        <p:sp>
          <p:nvSpPr>
            <p:cNvPr id="139" name="Google Shape;394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5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6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7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8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9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TextovéPole 144"/>
          <p:cNvSpPr txBox="1"/>
          <p:nvPr/>
        </p:nvSpPr>
        <p:spPr>
          <a:xfrm>
            <a:off x="386351" y="2330418"/>
            <a:ext cx="1645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MMR/ NSÚ</a:t>
            </a:r>
            <a:endParaRPr lang="cs-CZ" dirty="0">
              <a:solidFill>
                <a:srgbClr val="000099"/>
              </a:solidFill>
            </a:endParaRPr>
          </a:p>
        </p:txBody>
      </p:sp>
      <p:grpSp>
        <p:nvGrpSpPr>
          <p:cNvPr id="146" name="Google Shape;400;p38"/>
          <p:cNvGrpSpPr/>
          <p:nvPr/>
        </p:nvGrpSpPr>
        <p:grpSpPr>
          <a:xfrm flipH="1">
            <a:off x="5177440" y="1738503"/>
            <a:ext cx="589093" cy="966154"/>
            <a:chOff x="2446425" y="1033300"/>
            <a:chExt cx="1176650" cy="1710350"/>
          </a:xfrm>
        </p:grpSpPr>
        <p:sp>
          <p:nvSpPr>
            <p:cNvPr id="147" name="Google Shape;401;p38"/>
            <p:cNvSpPr/>
            <p:nvPr/>
          </p:nvSpPr>
          <p:spPr>
            <a:xfrm>
              <a:off x="2556250" y="1262475"/>
              <a:ext cx="892400" cy="1443975"/>
            </a:xfrm>
            <a:custGeom>
              <a:avLst/>
              <a:gdLst/>
              <a:ahLst/>
              <a:cxnLst/>
              <a:rect l="l" t="t" r="r" b="b"/>
              <a:pathLst>
                <a:path w="35696" h="57759" extrusionOk="0">
                  <a:moveTo>
                    <a:pt x="17848" y="1"/>
                  </a:moveTo>
                  <a:cubicBezTo>
                    <a:pt x="2870" y="1"/>
                    <a:pt x="1" y="8300"/>
                    <a:pt x="1" y="18539"/>
                  </a:cubicBezTo>
                  <a:lnTo>
                    <a:pt x="1" y="18682"/>
                  </a:lnTo>
                  <a:lnTo>
                    <a:pt x="1" y="18765"/>
                  </a:lnTo>
                  <a:lnTo>
                    <a:pt x="1" y="50162"/>
                  </a:lnTo>
                  <a:cubicBezTo>
                    <a:pt x="1" y="54341"/>
                    <a:pt x="3299" y="57758"/>
                    <a:pt x="7323" y="57758"/>
                  </a:cubicBezTo>
                  <a:cubicBezTo>
                    <a:pt x="11336" y="57758"/>
                    <a:pt x="15205" y="54329"/>
                    <a:pt x="15205" y="50162"/>
                  </a:cubicBezTo>
                  <a:lnTo>
                    <a:pt x="15205" y="45102"/>
                  </a:lnTo>
                  <a:cubicBezTo>
                    <a:pt x="16253" y="45304"/>
                    <a:pt x="16753" y="45399"/>
                    <a:pt x="17848" y="45399"/>
                  </a:cubicBezTo>
                  <a:cubicBezTo>
                    <a:pt x="18932" y="45399"/>
                    <a:pt x="20015" y="45304"/>
                    <a:pt x="21075" y="45102"/>
                  </a:cubicBezTo>
                  <a:lnTo>
                    <a:pt x="21075" y="47674"/>
                  </a:lnTo>
                  <a:cubicBezTo>
                    <a:pt x="21075" y="51853"/>
                    <a:pt x="24361" y="55270"/>
                    <a:pt x="28385" y="55270"/>
                  </a:cubicBezTo>
                  <a:cubicBezTo>
                    <a:pt x="32410" y="55270"/>
                    <a:pt x="35696" y="51841"/>
                    <a:pt x="35696" y="47674"/>
                  </a:cubicBezTo>
                  <a:lnTo>
                    <a:pt x="35696" y="16741"/>
                  </a:lnTo>
                  <a:cubicBezTo>
                    <a:pt x="35696" y="15693"/>
                    <a:pt x="35493" y="14658"/>
                    <a:pt x="35077" y="13693"/>
                  </a:cubicBezTo>
                  <a:cubicBezTo>
                    <a:pt x="33029" y="5811"/>
                    <a:pt x="26099" y="1"/>
                    <a:pt x="17848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02;p38"/>
            <p:cNvSpPr/>
            <p:nvPr/>
          </p:nvSpPr>
          <p:spPr>
            <a:xfrm>
              <a:off x="2519050" y="1225275"/>
              <a:ext cx="966825" cy="1518375"/>
            </a:xfrm>
            <a:custGeom>
              <a:avLst/>
              <a:gdLst/>
              <a:ahLst/>
              <a:cxnLst/>
              <a:rect l="l" t="t" r="r" b="b"/>
              <a:pathLst>
                <a:path w="38673" h="60735" extrusionOk="0">
                  <a:moveTo>
                    <a:pt x="19336" y="2977"/>
                  </a:moveTo>
                  <a:cubicBezTo>
                    <a:pt x="26706" y="2977"/>
                    <a:pt x="33207" y="8156"/>
                    <a:pt x="35124" y="15562"/>
                  </a:cubicBezTo>
                  <a:lnTo>
                    <a:pt x="35160" y="15669"/>
                  </a:lnTo>
                  <a:lnTo>
                    <a:pt x="35195" y="15765"/>
                  </a:lnTo>
                  <a:cubicBezTo>
                    <a:pt x="35529" y="16538"/>
                    <a:pt x="35696" y="17384"/>
                    <a:pt x="35696" y="18229"/>
                  </a:cubicBezTo>
                  <a:lnTo>
                    <a:pt x="35696" y="49162"/>
                  </a:lnTo>
                  <a:cubicBezTo>
                    <a:pt x="35696" y="52531"/>
                    <a:pt x="33088" y="55269"/>
                    <a:pt x="29873" y="55269"/>
                  </a:cubicBezTo>
                  <a:cubicBezTo>
                    <a:pt x="26659" y="55269"/>
                    <a:pt x="24051" y="52531"/>
                    <a:pt x="24051" y="49162"/>
                  </a:cubicBezTo>
                  <a:lnTo>
                    <a:pt x="24051" y="44804"/>
                  </a:lnTo>
                  <a:lnTo>
                    <a:pt x="22277" y="45137"/>
                  </a:lnTo>
                  <a:cubicBezTo>
                    <a:pt x="21313" y="45316"/>
                    <a:pt x="20325" y="45399"/>
                    <a:pt x="19336" y="45399"/>
                  </a:cubicBezTo>
                  <a:cubicBezTo>
                    <a:pt x="18431" y="45399"/>
                    <a:pt x="18039" y="45328"/>
                    <a:pt x="17098" y="45149"/>
                  </a:cubicBezTo>
                  <a:lnTo>
                    <a:pt x="15205" y="44792"/>
                  </a:lnTo>
                  <a:lnTo>
                    <a:pt x="15205" y="51662"/>
                  </a:lnTo>
                  <a:cubicBezTo>
                    <a:pt x="15205" y="54853"/>
                    <a:pt x="12157" y="57758"/>
                    <a:pt x="8811" y="57758"/>
                  </a:cubicBezTo>
                  <a:cubicBezTo>
                    <a:pt x="5597" y="57758"/>
                    <a:pt x="2977" y="55019"/>
                    <a:pt x="2977" y="51662"/>
                  </a:cubicBezTo>
                  <a:lnTo>
                    <a:pt x="2977" y="20265"/>
                  </a:lnTo>
                  <a:lnTo>
                    <a:pt x="2977" y="20194"/>
                  </a:lnTo>
                  <a:lnTo>
                    <a:pt x="2977" y="20027"/>
                  </a:lnTo>
                  <a:cubicBezTo>
                    <a:pt x="2977" y="14348"/>
                    <a:pt x="3930" y="10478"/>
                    <a:pt x="5978" y="7823"/>
                  </a:cubicBezTo>
                  <a:cubicBezTo>
                    <a:pt x="8502" y="4573"/>
                    <a:pt x="12871" y="2977"/>
                    <a:pt x="19336" y="2977"/>
                  </a:cubicBezTo>
                  <a:close/>
                  <a:moveTo>
                    <a:pt x="19336" y="1"/>
                  </a:moveTo>
                  <a:cubicBezTo>
                    <a:pt x="2203" y="1"/>
                    <a:pt x="1" y="10693"/>
                    <a:pt x="1" y="20015"/>
                  </a:cubicBezTo>
                  <a:lnTo>
                    <a:pt x="1" y="20170"/>
                  </a:lnTo>
                  <a:lnTo>
                    <a:pt x="1" y="20253"/>
                  </a:lnTo>
                  <a:lnTo>
                    <a:pt x="1" y="51662"/>
                  </a:lnTo>
                  <a:cubicBezTo>
                    <a:pt x="1" y="56662"/>
                    <a:pt x="3953" y="60734"/>
                    <a:pt x="8811" y="60734"/>
                  </a:cubicBezTo>
                  <a:cubicBezTo>
                    <a:pt x="13800" y="60734"/>
                    <a:pt x="18181" y="56496"/>
                    <a:pt x="18181" y="51650"/>
                  </a:cubicBezTo>
                  <a:lnTo>
                    <a:pt x="18181" y="48328"/>
                  </a:lnTo>
                  <a:cubicBezTo>
                    <a:pt x="18515" y="48364"/>
                    <a:pt x="18896" y="48376"/>
                    <a:pt x="19336" y="48376"/>
                  </a:cubicBezTo>
                  <a:cubicBezTo>
                    <a:pt x="19920" y="48376"/>
                    <a:pt x="20491" y="48352"/>
                    <a:pt x="21075" y="48304"/>
                  </a:cubicBezTo>
                  <a:lnTo>
                    <a:pt x="21075" y="49162"/>
                  </a:lnTo>
                  <a:cubicBezTo>
                    <a:pt x="21075" y="54174"/>
                    <a:pt x="25016" y="58246"/>
                    <a:pt x="29873" y="58246"/>
                  </a:cubicBezTo>
                  <a:cubicBezTo>
                    <a:pt x="34731" y="58246"/>
                    <a:pt x="38672" y="54174"/>
                    <a:pt x="38672" y="49162"/>
                  </a:cubicBezTo>
                  <a:lnTo>
                    <a:pt x="38672" y="18217"/>
                  </a:lnTo>
                  <a:cubicBezTo>
                    <a:pt x="38672" y="17015"/>
                    <a:pt x="38446" y="15812"/>
                    <a:pt x="37982" y="14705"/>
                  </a:cubicBezTo>
                  <a:cubicBezTo>
                    <a:pt x="35684" y="6037"/>
                    <a:pt x="28028" y="1"/>
                    <a:pt x="19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03;p38"/>
            <p:cNvSpPr/>
            <p:nvPr/>
          </p:nvSpPr>
          <p:spPr>
            <a:xfrm>
              <a:off x="2483625" y="1070500"/>
              <a:ext cx="1108150" cy="1067600"/>
            </a:xfrm>
            <a:custGeom>
              <a:avLst/>
              <a:gdLst/>
              <a:ahLst/>
              <a:cxnLst/>
              <a:rect l="l" t="t" r="r" b="b"/>
              <a:pathLst>
                <a:path w="44326" h="42704" extrusionOk="0">
                  <a:moveTo>
                    <a:pt x="21313" y="0"/>
                  </a:moveTo>
                  <a:cubicBezTo>
                    <a:pt x="9538" y="0"/>
                    <a:pt x="1" y="9549"/>
                    <a:pt x="1" y="21325"/>
                  </a:cubicBezTo>
                  <a:cubicBezTo>
                    <a:pt x="1" y="33100"/>
                    <a:pt x="10038" y="41994"/>
                    <a:pt x="21313" y="42649"/>
                  </a:cubicBezTo>
                  <a:cubicBezTo>
                    <a:pt x="21956" y="42685"/>
                    <a:pt x="22584" y="42703"/>
                    <a:pt x="23197" y="42703"/>
                  </a:cubicBezTo>
                  <a:cubicBezTo>
                    <a:pt x="38250" y="42703"/>
                    <a:pt x="44325" y="31820"/>
                    <a:pt x="43685" y="20277"/>
                  </a:cubicBezTo>
                  <a:cubicBezTo>
                    <a:pt x="43018" y="8525"/>
                    <a:pt x="33088" y="0"/>
                    <a:pt x="2131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04;p38"/>
            <p:cNvSpPr/>
            <p:nvPr/>
          </p:nvSpPr>
          <p:spPr>
            <a:xfrm>
              <a:off x="2446425" y="1033300"/>
              <a:ext cx="1176650" cy="1141825"/>
            </a:xfrm>
            <a:custGeom>
              <a:avLst/>
              <a:gdLst/>
              <a:ahLst/>
              <a:cxnLst/>
              <a:rect l="l" t="t" r="r" b="b"/>
              <a:pathLst>
                <a:path w="47066" h="45673" extrusionOk="0">
                  <a:moveTo>
                    <a:pt x="22801" y="2977"/>
                  </a:moveTo>
                  <a:cubicBezTo>
                    <a:pt x="34100" y="2977"/>
                    <a:pt x="43089" y="11097"/>
                    <a:pt x="43685" y="21848"/>
                  </a:cubicBezTo>
                  <a:cubicBezTo>
                    <a:pt x="44042" y="28349"/>
                    <a:pt x="42196" y="33981"/>
                    <a:pt x="38470" y="37695"/>
                  </a:cubicBezTo>
                  <a:cubicBezTo>
                    <a:pt x="35144" y="41021"/>
                    <a:pt x="30526" y="42702"/>
                    <a:pt x="24722" y="42702"/>
                  </a:cubicBezTo>
                  <a:cubicBezTo>
                    <a:pt x="24126" y="42702"/>
                    <a:pt x="23517" y="42684"/>
                    <a:pt x="22896" y="42648"/>
                  </a:cubicBezTo>
                  <a:cubicBezTo>
                    <a:pt x="11728" y="42005"/>
                    <a:pt x="2977" y="33290"/>
                    <a:pt x="2977" y="22813"/>
                  </a:cubicBezTo>
                  <a:cubicBezTo>
                    <a:pt x="2977" y="11883"/>
                    <a:pt x="11871" y="2977"/>
                    <a:pt x="22801" y="2977"/>
                  </a:cubicBezTo>
                  <a:close/>
                  <a:moveTo>
                    <a:pt x="22801" y="0"/>
                  </a:moveTo>
                  <a:cubicBezTo>
                    <a:pt x="10228" y="0"/>
                    <a:pt x="0" y="10228"/>
                    <a:pt x="0" y="22801"/>
                  </a:cubicBezTo>
                  <a:cubicBezTo>
                    <a:pt x="0" y="28789"/>
                    <a:pt x="2441" y="34433"/>
                    <a:pt x="6882" y="38707"/>
                  </a:cubicBezTo>
                  <a:cubicBezTo>
                    <a:pt x="11169" y="42827"/>
                    <a:pt x="16788" y="45280"/>
                    <a:pt x="22718" y="45613"/>
                  </a:cubicBezTo>
                  <a:cubicBezTo>
                    <a:pt x="23372" y="45649"/>
                    <a:pt x="24015" y="45672"/>
                    <a:pt x="24658" y="45672"/>
                  </a:cubicBezTo>
                  <a:cubicBezTo>
                    <a:pt x="31231" y="45672"/>
                    <a:pt x="36707" y="43660"/>
                    <a:pt x="40577" y="39803"/>
                  </a:cubicBezTo>
                  <a:cubicBezTo>
                    <a:pt x="44911" y="35481"/>
                    <a:pt x="47066" y="29039"/>
                    <a:pt x="46661" y="21681"/>
                  </a:cubicBezTo>
                  <a:cubicBezTo>
                    <a:pt x="46340" y="15693"/>
                    <a:pt x="43637" y="10085"/>
                    <a:pt x="39148" y="6096"/>
                  </a:cubicBezTo>
                  <a:cubicBezTo>
                    <a:pt x="34731" y="2167"/>
                    <a:pt x="28921" y="0"/>
                    <a:pt x="22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05;p38"/>
            <p:cNvSpPr/>
            <p:nvPr/>
          </p:nvSpPr>
          <p:spPr>
            <a:xfrm>
              <a:off x="2752425" y="1328875"/>
              <a:ext cx="702175" cy="389350"/>
            </a:xfrm>
            <a:custGeom>
              <a:avLst/>
              <a:gdLst/>
              <a:ahLst/>
              <a:cxnLst/>
              <a:rect l="l" t="t" r="r" b="b"/>
              <a:pathLst>
                <a:path w="28087" h="15574" extrusionOk="0">
                  <a:moveTo>
                    <a:pt x="7787" y="0"/>
                  </a:moveTo>
                  <a:cubicBezTo>
                    <a:pt x="1191" y="0"/>
                    <a:pt x="0" y="3501"/>
                    <a:pt x="0" y="7787"/>
                  </a:cubicBezTo>
                  <a:cubicBezTo>
                    <a:pt x="12" y="12073"/>
                    <a:pt x="3489" y="15550"/>
                    <a:pt x="7787" y="15573"/>
                  </a:cubicBezTo>
                  <a:lnTo>
                    <a:pt x="20300" y="15573"/>
                  </a:lnTo>
                  <a:cubicBezTo>
                    <a:pt x="24598" y="15550"/>
                    <a:pt x="28075" y="12073"/>
                    <a:pt x="28087" y="7787"/>
                  </a:cubicBezTo>
                  <a:cubicBezTo>
                    <a:pt x="28075" y="3489"/>
                    <a:pt x="24598" y="12"/>
                    <a:pt x="20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06;p38"/>
            <p:cNvSpPr/>
            <p:nvPr/>
          </p:nvSpPr>
          <p:spPr>
            <a:xfrm>
              <a:off x="2715200" y="1291650"/>
              <a:ext cx="779600" cy="463800"/>
            </a:xfrm>
            <a:custGeom>
              <a:avLst/>
              <a:gdLst/>
              <a:ahLst/>
              <a:cxnLst/>
              <a:rect l="l" t="t" r="r" b="b"/>
              <a:pathLst>
                <a:path w="31184" h="18552" extrusionOk="0">
                  <a:moveTo>
                    <a:pt x="21876" y="2977"/>
                  </a:moveTo>
                  <a:cubicBezTo>
                    <a:pt x="25349" y="2977"/>
                    <a:pt x="28183" y="5793"/>
                    <a:pt x="28183" y="9276"/>
                  </a:cubicBezTo>
                  <a:cubicBezTo>
                    <a:pt x="28183" y="12759"/>
                    <a:pt x="25349" y="15575"/>
                    <a:pt x="21876" y="15575"/>
                  </a:cubicBezTo>
                  <a:cubicBezTo>
                    <a:pt x="21847" y="15575"/>
                    <a:pt x="21818" y="15575"/>
                    <a:pt x="21789" y="15574"/>
                  </a:cubicBezTo>
                  <a:lnTo>
                    <a:pt x="9264" y="15574"/>
                  </a:lnTo>
                  <a:cubicBezTo>
                    <a:pt x="5787" y="15562"/>
                    <a:pt x="2977" y="12752"/>
                    <a:pt x="2977" y="9276"/>
                  </a:cubicBezTo>
                  <a:cubicBezTo>
                    <a:pt x="2977" y="7097"/>
                    <a:pt x="3323" y="5644"/>
                    <a:pt x="4061" y="4704"/>
                  </a:cubicBezTo>
                  <a:cubicBezTo>
                    <a:pt x="4990" y="3549"/>
                    <a:pt x="6692" y="2977"/>
                    <a:pt x="9276" y="2977"/>
                  </a:cubicBezTo>
                  <a:lnTo>
                    <a:pt x="21789" y="2977"/>
                  </a:lnTo>
                  <a:cubicBezTo>
                    <a:pt x="21818" y="2977"/>
                    <a:pt x="21847" y="2977"/>
                    <a:pt x="21876" y="2977"/>
                  </a:cubicBezTo>
                  <a:close/>
                  <a:moveTo>
                    <a:pt x="21899" y="0"/>
                  </a:moveTo>
                  <a:cubicBezTo>
                    <a:pt x="21862" y="0"/>
                    <a:pt x="21826" y="0"/>
                    <a:pt x="21789" y="1"/>
                  </a:cubicBezTo>
                  <a:lnTo>
                    <a:pt x="9276" y="1"/>
                  </a:lnTo>
                  <a:cubicBezTo>
                    <a:pt x="965" y="1"/>
                    <a:pt x="1" y="5299"/>
                    <a:pt x="1" y="9276"/>
                  </a:cubicBezTo>
                  <a:cubicBezTo>
                    <a:pt x="13" y="14395"/>
                    <a:pt x="4156" y="18539"/>
                    <a:pt x="9276" y="18551"/>
                  </a:cubicBezTo>
                  <a:lnTo>
                    <a:pt x="21789" y="18551"/>
                  </a:lnTo>
                  <a:cubicBezTo>
                    <a:pt x="21826" y="18551"/>
                    <a:pt x="21862" y="18551"/>
                    <a:pt x="21899" y="18551"/>
                  </a:cubicBezTo>
                  <a:cubicBezTo>
                    <a:pt x="27016" y="18551"/>
                    <a:pt x="31183" y="14407"/>
                    <a:pt x="31183" y="9276"/>
                  </a:cubicBezTo>
                  <a:cubicBezTo>
                    <a:pt x="31183" y="4145"/>
                    <a:pt x="27016" y="0"/>
                    <a:pt x="218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9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00"/>
    </mc:Choice>
    <mc:Fallback>
      <p:transition spd="slow" advTm="2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124744"/>
            <a:ext cx="8229600" cy="5400600"/>
          </a:xfrm>
        </p:spPr>
        <p:txBody>
          <a:bodyPr/>
          <a:lstStyle/>
          <a:p>
            <a:pPr marL="0" lvl="1" indent="0">
              <a:buNone/>
            </a:pPr>
            <a:r>
              <a:rPr lang="cs-CZ" sz="2600" b="1" dirty="0" smtClean="0">
                <a:solidFill>
                  <a:srgbClr val="000099"/>
                </a:solidFill>
              </a:rPr>
              <a:t>Funkce národního </a:t>
            </a:r>
            <a:r>
              <a:rPr lang="cs-CZ" sz="2600" b="1" dirty="0" err="1" smtClean="0">
                <a:solidFill>
                  <a:srgbClr val="000099"/>
                </a:solidFill>
              </a:rPr>
              <a:t>geoportálu</a:t>
            </a:r>
            <a:r>
              <a:rPr lang="cs-CZ" sz="2600" b="1" dirty="0" smtClean="0">
                <a:solidFill>
                  <a:srgbClr val="000099"/>
                </a:solidFill>
              </a:rPr>
              <a:t> územního plánování</a:t>
            </a:r>
          </a:p>
          <a:p>
            <a:pPr marL="457200" lvl="1" indent="-457200"/>
            <a:r>
              <a:rPr lang="cs-CZ" sz="2400" dirty="0" err="1" smtClean="0">
                <a:solidFill>
                  <a:srgbClr val="00AF3F"/>
                </a:solidFill>
              </a:rPr>
              <a:t>agendový</a:t>
            </a:r>
            <a:r>
              <a:rPr lang="cs-CZ" sz="2400" dirty="0" smtClean="0">
                <a:solidFill>
                  <a:srgbClr val="00AF3F"/>
                </a:solidFill>
              </a:rPr>
              <a:t> informační systém</a:t>
            </a:r>
          </a:p>
          <a:p>
            <a:pPr marL="457200" lvl="1" indent="-457200"/>
            <a:r>
              <a:rPr lang="cs-CZ" sz="2400" dirty="0" smtClean="0"/>
              <a:t>zveřejnění výstupů územně plánovací činnosti </a:t>
            </a:r>
          </a:p>
          <a:p>
            <a:pPr marL="457200" lvl="1" indent="-457200"/>
            <a:r>
              <a:rPr lang="cs-CZ" sz="2400" dirty="0" smtClean="0"/>
              <a:t>přístup k evidenci územně plánovací činnosti</a:t>
            </a:r>
          </a:p>
          <a:p>
            <a:pPr marL="457200" lvl="1" indent="-457200"/>
            <a:r>
              <a:rPr lang="cs-CZ" sz="2400" dirty="0" smtClean="0">
                <a:solidFill>
                  <a:srgbClr val="00AF3F"/>
                </a:solidFill>
              </a:rPr>
              <a:t>sledování postupu pořizování dokumentací</a:t>
            </a:r>
          </a:p>
          <a:p>
            <a:pPr marL="457200" lvl="1" indent="-457200"/>
            <a:r>
              <a:rPr lang="cs-CZ" sz="2400" dirty="0" smtClean="0"/>
              <a:t>poskytování dat k plánovanému využití území</a:t>
            </a:r>
          </a:p>
          <a:p>
            <a:pPr marL="457200" lvl="1" indent="-457200"/>
            <a:r>
              <a:rPr lang="cs-CZ" sz="2400" dirty="0" smtClean="0"/>
              <a:t>zpřístupňování a poskytování dalších dat z oblasti územního plánování a územního rozvoje</a:t>
            </a:r>
          </a:p>
          <a:p>
            <a:pPr marL="457200" lvl="1" indent="-457200"/>
            <a:r>
              <a:rPr lang="cs-CZ" sz="2400" dirty="0" smtClean="0"/>
              <a:t>data vkládá </a:t>
            </a:r>
            <a:r>
              <a:rPr lang="cs-CZ" sz="2400" dirty="0" smtClean="0">
                <a:solidFill>
                  <a:srgbClr val="00AF3F"/>
                </a:solidFill>
              </a:rPr>
              <a:t>příslušný orgán územního plánování</a:t>
            </a:r>
          </a:p>
          <a:p>
            <a:pPr marL="457200" lvl="1" indent="-457200"/>
            <a:endParaRPr lang="cs-CZ" sz="2800" dirty="0" smtClean="0"/>
          </a:p>
          <a:p>
            <a:pPr marL="457200" lvl="1" indent="-457200"/>
            <a:endParaRPr lang="cs-CZ" sz="28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7921176" y="693857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200" dirty="0" smtClean="0">
                <a:solidFill>
                  <a:srgbClr val="000099"/>
                </a:solidFill>
              </a:rPr>
              <a:t>Účel</a:t>
            </a:r>
            <a:endParaRPr lang="cs-CZ" sz="2200" dirty="0">
              <a:solidFill>
                <a:srgbClr val="00AF3F"/>
              </a:solidFill>
            </a:endParaRP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35"/>
    </mc:Choice>
    <mc:Fallback>
      <p:transition spd="slow" advTm="66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pPr marL="0" lvl="1" indent="0">
              <a:buNone/>
            </a:pPr>
            <a:r>
              <a:rPr lang="cs-CZ" b="1" dirty="0" smtClean="0">
                <a:solidFill>
                  <a:srgbClr val="000099"/>
                </a:solidFill>
              </a:rPr>
              <a:t>Předpokládaný rozsah základních komponent </a:t>
            </a:r>
          </a:p>
          <a:p>
            <a:r>
              <a:rPr lang="cs-CZ" sz="1800" dirty="0"/>
              <a:t>AIS – centrální systém pro podporu výkonu ÚPČ </a:t>
            </a:r>
          </a:p>
          <a:p>
            <a:pPr lvl="0"/>
            <a:r>
              <a:rPr lang="cs-CZ" sz="1800" dirty="0"/>
              <a:t>Úložiště ÚPD, ÚPP a VV URÚ </a:t>
            </a:r>
            <a:endParaRPr lang="cs-CZ" sz="1800" dirty="0" smtClean="0"/>
          </a:p>
          <a:p>
            <a:pPr lvl="0"/>
            <a:r>
              <a:rPr lang="cs-CZ" sz="1800" dirty="0" smtClean="0"/>
              <a:t>Úložiště strukturovaných dat ÚAP (jednotná databáze ÚAP)</a:t>
            </a:r>
          </a:p>
          <a:p>
            <a:pPr lvl="0"/>
            <a:r>
              <a:rPr lang="cs-CZ" sz="1800" dirty="0" smtClean="0"/>
              <a:t>Úložiště </a:t>
            </a:r>
            <a:r>
              <a:rPr lang="cs-CZ" sz="1800" dirty="0"/>
              <a:t>strukturovaných dat </a:t>
            </a:r>
            <a:r>
              <a:rPr lang="cs-CZ" sz="1800" dirty="0" smtClean="0"/>
              <a:t>ÚPD</a:t>
            </a:r>
          </a:p>
          <a:p>
            <a:r>
              <a:rPr lang="cs-CZ" sz="1800" dirty="0"/>
              <a:t>Úložiště dalších dat pro územní rozvoj (ve spolupráci s ORP MMR)</a:t>
            </a:r>
          </a:p>
          <a:p>
            <a:pPr lvl="0"/>
            <a:r>
              <a:rPr lang="cs-CZ" sz="1800" dirty="0" smtClean="0"/>
              <a:t>Harmonizace </a:t>
            </a:r>
            <a:r>
              <a:rPr lang="cs-CZ" sz="1800" dirty="0"/>
              <a:t>ÚPD pro INSPIRE (transformace dat pro potřeby INSPIRE)</a:t>
            </a:r>
          </a:p>
          <a:p>
            <a:pPr lvl="0"/>
            <a:r>
              <a:rPr lang="cs-CZ" sz="1800" dirty="0"/>
              <a:t>Validace a transformace dat (ETL </a:t>
            </a:r>
            <a:r>
              <a:rPr lang="cs-CZ" sz="1800" dirty="0" smtClean="0"/>
              <a:t>nástroje) </a:t>
            </a:r>
            <a:r>
              <a:rPr lang="cs-CZ" sz="1800" dirty="0"/>
              <a:t>– kontrola standardů a transformace do úložiště ÚPD a ÚAP</a:t>
            </a:r>
          </a:p>
          <a:p>
            <a:pPr lvl="0"/>
            <a:r>
              <a:rPr lang="cs-CZ" sz="1800" dirty="0"/>
              <a:t>Mapová komponenta</a:t>
            </a:r>
          </a:p>
          <a:p>
            <a:pPr lvl="0"/>
            <a:r>
              <a:rPr lang="cs-CZ" sz="1800" dirty="0" smtClean="0"/>
              <a:t>Evidence územně plánovací činnosti</a:t>
            </a:r>
            <a:endParaRPr lang="cs-CZ" sz="1800" dirty="0"/>
          </a:p>
          <a:p>
            <a:pPr lvl="0"/>
            <a:r>
              <a:rPr lang="cs-CZ" sz="1800" dirty="0" smtClean="0"/>
              <a:t>Evidence osob – DO, oprávněných </a:t>
            </a:r>
            <a:r>
              <a:rPr lang="cs-CZ" sz="1800" dirty="0"/>
              <a:t>investorů, </a:t>
            </a:r>
            <a:r>
              <a:rPr lang="cs-CZ" sz="1800" dirty="0" smtClean="0"/>
              <a:t>osob přihlášených k notifikační službě sledování </a:t>
            </a:r>
            <a:r>
              <a:rPr lang="cs-CZ" sz="1800" dirty="0"/>
              <a:t>postupu </a:t>
            </a:r>
            <a:r>
              <a:rPr lang="cs-CZ" sz="1800" dirty="0" smtClean="0"/>
              <a:t>pořízení, pořizovatelů</a:t>
            </a:r>
            <a:endParaRPr lang="cs-CZ" sz="1800" dirty="0"/>
          </a:p>
          <a:p>
            <a:pPr lvl="0"/>
            <a:r>
              <a:rPr lang="cs-CZ" sz="1800" dirty="0" smtClean="0"/>
              <a:t>Poskytování interaktivních formulářů</a:t>
            </a:r>
          </a:p>
          <a:p>
            <a:pPr lvl="0"/>
            <a:r>
              <a:rPr lang="cs-CZ" sz="1800" dirty="0" smtClean="0"/>
              <a:t>Metadatový katalog (vč. metadatového editoru)</a:t>
            </a:r>
            <a:endParaRPr lang="cs-CZ" sz="1800" dirty="0"/>
          </a:p>
          <a:p>
            <a:pPr lvl="0"/>
            <a:r>
              <a:rPr lang="cs-CZ" sz="1800" dirty="0" smtClean="0"/>
              <a:t>Datová analytika (</a:t>
            </a:r>
            <a:r>
              <a:rPr lang="cs-CZ" sz="1800" dirty="0" err="1" smtClean="0"/>
              <a:t>georeporty</a:t>
            </a:r>
            <a:r>
              <a:rPr lang="cs-CZ" sz="1800" dirty="0" smtClean="0"/>
              <a:t>?)</a:t>
            </a:r>
            <a:endParaRPr lang="cs-CZ" sz="1800" dirty="0"/>
          </a:p>
          <a:p>
            <a:pPr marL="457200" lvl="1" indent="-457200"/>
            <a:endParaRPr lang="cs-CZ" sz="2800" dirty="0" smtClean="0"/>
          </a:p>
          <a:p>
            <a:pPr marL="457200" lvl="1" indent="-457200"/>
            <a:endParaRPr 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7164288" y="548680"/>
            <a:ext cx="1601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Komponenty</a:t>
            </a:r>
            <a:endParaRPr lang="cs-CZ" dirty="0">
              <a:solidFill>
                <a:srgbClr val="00AF3F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0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45"/>
    </mc:Choice>
    <mc:Fallback>
      <p:transition spd="slow" advTm="19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355976" y="47667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rgbClr val="000099"/>
                </a:solidFill>
              </a:rPr>
              <a:t>Související aktivity v územním plánování</a:t>
            </a:r>
            <a:endParaRPr lang="cs-CZ" dirty="0">
              <a:solidFill>
                <a:srgbClr val="00AF3F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060848"/>
            <a:ext cx="7870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800" dirty="0" smtClean="0"/>
              <a:t>územní plán (metodika 10/2019) – testování v praxi, rozvoj ETL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800" dirty="0"/>
              <a:t>zásady územního rozvoje – </a:t>
            </a:r>
            <a:r>
              <a:rPr lang="cs-CZ" sz="2800" dirty="0" smtClean="0"/>
              <a:t>zadání veřejné zakázky na datový model </a:t>
            </a:r>
            <a:r>
              <a:rPr lang="cs-CZ" sz="2800" dirty="0"/>
              <a:t>(2021)</a:t>
            </a:r>
          </a:p>
          <a:p>
            <a:pPr marL="457200" indent="-457200"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cs-CZ" sz="2800" dirty="0" smtClean="0"/>
              <a:t>územně analytické podklady – zadání veřejné zakázky na datový model(2021) </a:t>
            </a:r>
          </a:p>
          <a:p>
            <a:r>
              <a:rPr lang="cs-CZ" sz="2400" dirty="0" smtClean="0"/>
              <a:t> </a:t>
            </a:r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467544" y="1299719"/>
            <a:ext cx="7694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>
                <a:solidFill>
                  <a:srgbClr val="000099"/>
                </a:solidFill>
              </a:rPr>
              <a:t>Standardizace nástrojů územního plánování</a:t>
            </a:r>
            <a:endParaRPr lang="cs-CZ" sz="2800" b="1" dirty="0">
              <a:solidFill>
                <a:srgbClr val="000099"/>
              </a:solidFill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49"/>
    </mc:Choice>
    <mc:Fallback>
      <p:transition spd="slow" advTm="29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988840"/>
            <a:ext cx="8101408" cy="432048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Poskytování údajů o území bude možné přes: </a:t>
            </a:r>
          </a:p>
          <a:p>
            <a:pPr marL="1054100"/>
            <a:r>
              <a:rPr lang="cs-CZ" sz="2400" dirty="0" smtClean="0"/>
              <a:t> digitální technické mapy kraje</a:t>
            </a:r>
          </a:p>
          <a:p>
            <a:pPr marL="1054100"/>
            <a:r>
              <a:rPr lang="cs-CZ" sz="2400" dirty="0" smtClean="0"/>
              <a:t> národní </a:t>
            </a:r>
            <a:r>
              <a:rPr lang="cs-CZ" sz="2400" dirty="0" err="1" smtClean="0"/>
              <a:t>geoportál</a:t>
            </a:r>
            <a:r>
              <a:rPr lang="cs-CZ" sz="2400" dirty="0" smtClean="0"/>
              <a:t> územního </a:t>
            </a:r>
            <a:r>
              <a:rPr lang="cs-CZ" sz="2400" dirty="0" err="1" smtClean="0"/>
              <a:t>plánovní</a:t>
            </a:r>
            <a:r>
              <a:rPr lang="cs-CZ" sz="2400" dirty="0" smtClean="0"/>
              <a:t> </a:t>
            </a:r>
          </a:p>
          <a:p>
            <a:pPr marL="1074738" indent="-363538"/>
            <a:r>
              <a:rPr lang="cs-CZ" sz="2400" dirty="0" smtClean="0"/>
              <a:t>registru územní identifikace adres a nemovitostí  (účelový územní prvek)</a:t>
            </a:r>
          </a:p>
          <a:p>
            <a:pPr marL="1074738" indent="-363538"/>
            <a:r>
              <a:rPr lang="cs-CZ" sz="2400" dirty="0" smtClean="0"/>
              <a:t>pořizovatele</a:t>
            </a:r>
          </a:p>
          <a:p>
            <a:pPr marL="0" indent="0">
              <a:buNone/>
            </a:pPr>
            <a:r>
              <a:rPr lang="cs-CZ" sz="2400" dirty="0" err="1" smtClean="0"/>
              <a:t>Metadata</a:t>
            </a:r>
            <a:r>
              <a:rPr lang="cs-CZ" sz="2400" dirty="0" smtClean="0"/>
              <a:t> nahradí stávající pasporty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4499992" y="476672"/>
            <a:ext cx="432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99"/>
                </a:solidFill>
              </a:rPr>
              <a:t>Související aktivity v územním plánování</a:t>
            </a:r>
            <a:endParaRPr lang="cs-CZ" dirty="0">
              <a:solidFill>
                <a:srgbClr val="00AF3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1340768"/>
            <a:ext cx="7694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0099"/>
                </a:solidFill>
              </a:rPr>
              <a:t>Změny v územně analytických podkladech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0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98"/>
    </mc:Choice>
    <mc:Fallback>
      <p:transition spd="slow" advTm="5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16016" y="476672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99"/>
                </a:solidFill>
              </a:rPr>
              <a:t>DSŘÚP benefity pro územní plánování</a:t>
            </a:r>
            <a:endParaRPr lang="cs-CZ" dirty="0">
              <a:solidFill>
                <a:srgbClr val="00AF3F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0"/>
          </p:nvPr>
        </p:nvSpPr>
        <p:spPr>
          <a:xfrm>
            <a:off x="467544" y="1268760"/>
            <a:ext cx="8229600" cy="540060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000099"/>
                </a:solidFill>
              </a:rPr>
              <a:t>Identifikační číslo stavby</a:t>
            </a:r>
          </a:p>
          <a:p>
            <a:r>
              <a:rPr lang="cs-CZ" sz="2600" dirty="0" smtClean="0"/>
              <a:t>přehled o povolovaných záměrech</a:t>
            </a:r>
            <a:endParaRPr lang="cs-CZ" sz="2600" dirty="0"/>
          </a:p>
          <a:p>
            <a:r>
              <a:rPr lang="cs-CZ" sz="2600" dirty="0" smtClean="0"/>
              <a:t>základní </a:t>
            </a:r>
            <a:r>
              <a:rPr lang="cs-CZ" sz="2600" dirty="0"/>
              <a:t>údaje o funkčním využití stavby/účel užívání stavby, </a:t>
            </a:r>
            <a:r>
              <a:rPr lang="cs-CZ" sz="2600" dirty="0" err="1"/>
              <a:t>podlažnost</a:t>
            </a:r>
            <a:r>
              <a:rPr lang="cs-CZ" sz="2600" dirty="0"/>
              <a:t>, výška...</a:t>
            </a:r>
          </a:p>
          <a:p>
            <a:pPr marL="0" indent="536575">
              <a:buNone/>
            </a:pPr>
            <a:r>
              <a:rPr lang="cs-CZ" b="1" dirty="0">
                <a:solidFill>
                  <a:srgbClr val="000099"/>
                </a:solidFill>
              </a:rPr>
              <a:t>	</a:t>
            </a:r>
            <a:r>
              <a:rPr lang="cs-CZ" b="1" dirty="0" smtClean="0">
                <a:solidFill>
                  <a:srgbClr val="000099"/>
                </a:solidFill>
              </a:rPr>
              <a:t>    </a:t>
            </a:r>
            <a:r>
              <a:rPr lang="cs-CZ" sz="2600" b="1" dirty="0" smtClean="0">
                <a:solidFill>
                  <a:srgbClr val="000099"/>
                </a:solidFill>
              </a:rPr>
              <a:t> Efektivní </a:t>
            </a:r>
            <a:r>
              <a:rPr lang="cs-CZ" sz="2600" b="1" dirty="0">
                <a:solidFill>
                  <a:srgbClr val="000099"/>
                </a:solidFill>
              </a:rPr>
              <a:t>sběr informací o </a:t>
            </a:r>
            <a:r>
              <a:rPr lang="cs-CZ" sz="2600" b="1" dirty="0" smtClean="0">
                <a:solidFill>
                  <a:srgbClr val="000099"/>
                </a:solidFill>
              </a:rPr>
              <a:t>stavbách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000099"/>
                </a:solidFill>
              </a:rPr>
              <a:t>Digitální technické mapy krajů</a:t>
            </a:r>
            <a:endParaRPr lang="cs-CZ" sz="2800" b="1" dirty="0">
              <a:solidFill>
                <a:srgbClr val="000099"/>
              </a:solidFill>
            </a:endParaRPr>
          </a:p>
          <a:p>
            <a:r>
              <a:rPr lang="cs-CZ" sz="2600" dirty="0"/>
              <a:t>p</a:t>
            </a:r>
            <a:r>
              <a:rPr lang="cs-CZ" sz="2600" dirty="0" smtClean="0"/>
              <a:t>rvky </a:t>
            </a:r>
            <a:r>
              <a:rPr lang="cs-CZ" sz="2600" dirty="0"/>
              <a:t>dopravní a technické infrastruktury vč. ochranných pásem a včetně záměrů na provedení změn DI a </a:t>
            </a:r>
            <a:r>
              <a:rPr lang="cs-CZ" sz="2600" dirty="0" smtClean="0"/>
              <a:t>TI pro územně analytické podklady</a:t>
            </a:r>
          </a:p>
          <a:p>
            <a:r>
              <a:rPr lang="cs-CZ" sz="2600" dirty="0" smtClean="0"/>
              <a:t>DTM je jedním z mapových podkladů pro ÚPD</a:t>
            </a:r>
            <a:endParaRPr lang="cs-CZ" sz="2600" dirty="0"/>
          </a:p>
          <a:p>
            <a:pPr marL="0" indent="536575">
              <a:buNone/>
            </a:pPr>
            <a:endParaRPr lang="cs-CZ" sz="2800" dirty="0"/>
          </a:p>
        </p:txBody>
      </p:sp>
      <p:sp>
        <p:nvSpPr>
          <p:cNvPr id="5" name="Šipka doprava 4"/>
          <p:cNvSpPr/>
          <p:nvPr/>
        </p:nvSpPr>
        <p:spPr>
          <a:xfrm>
            <a:off x="899592" y="3356992"/>
            <a:ext cx="792088" cy="196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8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581"/>
    </mc:Choice>
    <mc:Fallback>
      <p:transition spd="slow" advTm="43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674</Words>
  <Application>Microsoft Office PowerPoint</Application>
  <PresentationFormat>Předvádění na obrazovce (4:3)</PresentationFormat>
  <Paragraphs>134</Paragraphs>
  <Slides>12</Slides>
  <Notes>12</Notes>
  <HiddenSlides>0</HiddenSlides>
  <MMClips>12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MMR_klas</vt:lpstr>
      <vt:lpstr>Národní geoportál územního plánování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Vaner Lukáš</dc:creator>
  <cp:lastModifiedBy>Vrbová Kateřina</cp:lastModifiedBy>
  <cp:revision>256</cp:revision>
  <cp:lastPrinted>2019-10-09T14:47:57Z</cp:lastPrinted>
  <dcterms:created xsi:type="dcterms:W3CDTF">2014-02-26T13:05:03Z</dcterms:created>
  <dcterms:modified xsi:type="dcterms:W3CDTF">2021-05-04T09:38:55Z</dcterms:modified>
</cp:coreProperties>
</file>